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embeddings/Microsoft_Equation1.bin" ContentType="application/vnd.openxmlformats-officedocument.oleObject"/>
  <Override PartName="/ppt/embeddings/oleObject1.bin" ContentType="application/vnd.openxmlformats-officedocument.oleObject"/>
  <Override PartName="/ppt/notesSlides/notesSlide1.xml" ContentType="application/vnd.openxmlformats-officedocument.presentationml.notesSlide+xml"/>
  <Override PartName="/ppt/embeddings/oleObject2.bin" ContentType="application/vnd.openxmlformats-officedocument.oleObject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72" r:id="rId7"/>
    <p:sldId id="261" r:id="rId8"/>
    <p:sldId id="263" r:id="rId9"/>
    <p:sldId id="264" r:id="rId10"/>
    <p:sldId id="266" r:id="rId11"/>
    <p:sldId id="265" r:id="rId12"/>
    <p:sldId id="268" r:id="rId13"/>
    <p:sldId id="270" r:id="rId14"/>
    <p:sldId id="271" r:id="rId15"/>
    <p:sldId id="269" r:id="rId16"/>
    <p:sldId id="26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19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Relationship Id="rId2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E499AE-93A9-0C4A-87DD-3EE185CBD621}" type="datetimeFigureOut">
              <a:rPr lang="en-US" smtClean="0"/>
              <a:t>2/12/13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6DB97C-AE79-C040-8497-9D261DC5D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607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DB97C-AE79-C040-8497-9D261DC5DFF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608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DB97C-AE79-C040-8497-9D261DC5DFF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545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2/12/13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2/12/13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2/12/13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2/12/13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2/12/13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2/12/13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2/12/13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2/12/13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0FAA508-F0CD-46EA-95FB-26B559A0B5D9}" type="datetimeFigureOut">
              <a:rPr lang="en-US" smtClean="0"/>
              <a:t>2/12/13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.bin"/><Relationship Id="rId4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6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3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Variation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Curia</a:t>
            </a:r>
          </a:p>
          <a:p>
            <a:r>
              <a:rPr lang="en-US" dirty="0" smtClean="0"/>
              <a:t>Math for College Readiness</a:t>
            </a:r>
          </a:p>
          <a:p>
            <a:r>
              <a:rPr lang="en-US" dirty="0" smtClean="0"/>
              <a:t>February 11,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8279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Now you try!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Please complete the practice exercise in your notes. </a:t>
            </a:r>
          </a:p>
          <a:p>
            <a:r>
              <a:rPr lang="en-US" dirty="0" smtClean="0"/>
              <a:t>You may work with the people in your table groups.</a:t>
            </a:r>
          </a:p>
          <a:p>
            <a:r>
              <a:rPr lang="en-US" dirty="0" smtClean="0"/>
              <a:t>Follow class rules for SMALL GROUP DISCUSSION</a:t>
            </a:r>
          </a:p>
          <a:p>
            <a:r>
              <a:rPr lang="en-US" dirty="0" smtClean="0"/>
              <a:t>Conversations should not occur with students at other table groups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1021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“English”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Rate “r” varies inversely as time “t”</a:t>
            </a:r>
          </a:p>
          <a:p>
            <a:r>
              <a:rPr lang="en-US" dirty="0" smtClean="0"/>
              <a:t>Area “A” varies directly as radius squared “r</a:t>
            </a:r>
            <a:r>
              <a:rPr lang="en-US" baseline="30000" dirty="0" smtClean="0"/>
              <a:t>2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x varies jointly as y and z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In “Math”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r = k / t</a:t>
            </a:r>
            <a:endParaRPr lang="en-US" dirty="0" smtClean="0"/>
          </a:p>
          <a:p>
            <a:r>
              <a:rPr lang="en-US" dirty="0" smtClean="0"/>
              <a:t>A = </a:t>
            </a:r>
            <a:r>
              <a:rPr lang="en-US" dirty="0" smtClean="0"/>
              <a:t>k r</a:t>
            </a:r>
            <a:r>
              <a:rPr lang="en-US" baseline="30000" dirty="0" smtClean="0"/>
              <a:t>2</a:t>
            </a:r>
            <a:endParaRPr lang="en-US" dirty="0" smtClean="0"/>
          </a:p>
          <a:p>
            <a:r>
              <a:rPr lang="en-US" dirty="0" smtClean="0"/>
              <a:t>x = </a:t>
            </a:r>
            <a:r>
              <a:rPr lang="en-US" dirty="0" smtClean="0"/>
              <a:t>k y z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1943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Increasing and Decreasing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86931"/>
          </a:xfrm>
        </p:spPr>
        <p:txBody>
          <a:bodyPr/>
          <a:lstStyle/>
          <a:p>
            <a:r>
              <a:rPr lang="en-US" dirty="0" smtClean="0"/>
              <a:t>Increasing Functions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2904645"/>
            <a:ext cx="3566160" cy="3804649"/>
          </a:xfrm>
        </p:spPr>
        <p:txBody>
          <a:bodyPr>
            <a:normAutofit/>
          </a:bodyPr>
          <a:lstStyle/>
          <a:p>
            <a:r>
              <a:rPr lang="en-US" dirty="0" smtClean="0"/>
              <a:t>As x increases, y increases</a:t>
            </a:r>
          </a:p>
          <a:p>
            <a:r>
              <a:rPr lang="en-US" dirty="0" smtClean="0"/>
              <a:t>As x decreases, y decreases</a:t>
            </a:r>
          </a:p>
          <a:p>
            <a:r>
              <a:rPr lang="en-US" dirty="0" smtClean="0"/>
              <a:t>DIRECT variation 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f(x) = x</a:t>
            </a:r>
            <a:r>
              <a:rPr lang="en-US" baseline="30000" dirty="0" smtClean="0"/>
              <a:t>3</a:t>
            </a:r>
            <a:r>
              <a:rPr lang="en-US" dirty="0" smtClean="0"/>
              <a:t> from (-∞, ∞)</a:t>
            </a:r>
          </a:p>
          <a:p>
            <a:pPr lvl="1"/>
            <a:r>
              <a:rPr lang="en-US" dirty="0" smtClean="0"/>
              <a:t>f(x) = x</a:t>
            </a:r>
            <a:r>
              <a:rPr lang="en-US" baseline="30000" dirty="0" smtClean="0"/>
              <a:t>2</a:t>
            </a:r>
            <a:r>
              <a:rPr lang="en-US" dirty="0" smtClean="0"/>
              <a:t> from (0, ∞)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86931"/>
          </a:xfrm>
        </p:spPr>
        <p:txBody>
          <a:bodyPr/>
          <a:lstStyle/>
          <a:p>
            <a:r>
              <a:rPr lang="en-US" dirty="0" smtClean="0"/>
              <a:t>Decreasing Functions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2904645"/>
            <a:ext cx="3566160" cy="3372330"/>
          </a:xfrm>
        </p:spPr>
        <p:txBody>
          <a:bodyPr/>
          <a:lstStyle/>
          <a:p>
            <a:r>
              <a:rPr lang="en-US" dirty="0" smtClean="0"/>
              <a:t>As x increases, y decreases</a:t>
            </a:r>
          </a:p>
          <a:p>
            <a:r>
              <a:rPr lang="en-US" dirty="0" smtClean="0"/>
              <a:t>As x decreases, y increases</a:t>
            </a:r>
          </a:p>
          <a:p>
            <a:r>
              <a:rPr lang="en-US" dirty="0" smtClean="0"/>
              <a:t>INVERSE variation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f</a:t>
            </a:r>
            <a:r>
              <a:rPr lang="en-US" dirty="0"/>
              <a:t>(x) = </a:t>
            </a:r>
            <a:r>
              <a:rPr lang="en-US" dirty="0" smtClean="0"/>
              <a:t>-x</a:t>
            </a:r>
            <a:r>
              <a:rPr lang="en-US" baseline="30000" dirty="0" smtClean="0"/>
              <a:t>3</a:t>
            </a:r>
            <a:r>
              <a:rPr lang="en-US" dirty="0" smtClean="0"/>
              <a:t> </a:t>
            </a:r>
            <a:r>
              <a:rPr lang="en-US" dirty="0"/>
              <a:t>from (-∞, ∞)</a:t>
            </a:r>
          </a:p>
          <a:p>
            <a:pPr lvl="1"/>
            <a:r>
              <a:rPr lang="en-US" dirty="0"/>
              <a:t>f(x) = x</a:t>
            </a:r>
            <a:r>
              <a:rPr lang="en-US" baseline="30000" dirty="0"/>
              <a:t>2</a:t>
            </a:r>
            <a:r>
              <a:rPr lang="en-US" dirty="0"/>
              <a:t> from </a:t>
            </a:r>
            <a:r>
              <a:rPr lang="en-US" dirty="0" smtClean="0"/>
              <a:t>(</a:t>
            </a:r>
            <a:r>
              <a:rPr lang="en-US" dirty="0"/>
              <a:t>-</a:t>
            </a:r>
            <a:r>
              <a:rPr lang="en-US" dirty="0" smtClean="0"/>
              <a:t>∞, 0)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778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 Quick Sketches?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Look back to your notes on Quick Sketches for this activity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1788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the following functions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Draw a quick sketch of the function</a:t>
            </a:r>
          </a:p>
          <a:p>
            <a:r>
              <a:rPr lang="en-US" dirty="0" smtClean="0"/>
              <a:t>Based on the graph, determine if the function is INCREASING or DECREASING</a:t>
            </a:r>
          </a:p>
          <a:p>
            <a:r>
              <a:rPr lang="en-US" dirty="0" smtClean="0"/>
              <a:t>You may work with the people in your table groups</a:t>
            </a:r>
          </a:p>
          <a:p>
            <a:r>
              <a:rPr lang="en-US"/>
              <a:t>Conversations should not occur with students at other table groups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8444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it INCREASING or DECREASING?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f(x) = |x| from (0, ∞)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f(x) = 1/x from (-∞, 0)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f(x) = -x</a:t>
            </a:r>
            <a:r>
              <a:rPr lang="en-US" baseline="30000" dirty="0" smtClean="0"/>
              <a:t>2</a:t>
            </a:r>
            <a:r>
              <a:rPr lang="en-US" dirty="0" smtClean="0"/>
              <a:t> from (-∞, 0)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f(x) = -x</a:t>
            </a:r>
            <a:r>
              <a:rPr lang="en-US" baseline="30000" dirty="0" smtClean="0"/>
              <a:t>2</a:t>
            </a:r>
            <a:r>
              <a:rPr lang="en-US" dirty="0" smtClean="0"/>
              <a:t> from (0, ∞)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f(x) = √x from (0, ∞)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07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Practice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HW Packet 4.4 #9-24 all</a:t>
            </a:r>
          </a:p>
          <a:p>
            <a:r>
              <a:rPr lang="en-US" dirty="0" smtClean="0"/>
              <a:t>You are to complete these problems INDIVIDUALLY and follow class rules for INDIVIDUAL WORK</a:t>
            </a:r>
          </a:p>
          <a:p>
            <a:r>
              <a:rPr lang="en-US" dirty="0" smtClean="0"/>
              <a:t>Raise your hand if you have questions; Mrs. Curia will come by to answer any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976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By the end of class, students will be able to: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Define and identify direct and indirect variation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Classify functions as increasing or decreasing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800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difference between direct and inverse variation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are some real world examples of direct and inverse variation?</a:t>
            </a:r>
            <a:endParaRPr lang="en-US" dirty="0" smtClean="0"/>
          </a:p>
          <a:p>
            <a:r>
              <a:rPr lang="en-US" dirty="0" smtClean="0"/>
              <a:t>How can you determine if a function is increasing or decreasing?</a:t>
            </a:r>
          </a:p>
        </p:txBody>
      </p:sp>
    </p:spTree>
    <p:extLst>
      <p:ext uri="{BB962C8B-B14F-4D97-AF65-F5344CB8AC3E}">
        <p14:creationId xmlns:p14="http://schemas.microsoft.com/office/powerpoint/2010/main" val="819696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Variation Models?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VARIATION models show how one quantity (number) varies in proportion to another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Often variation models are used comparing for real world quantities</a:t>
            </a:r>
          </a:p>
          <a:p>
            <a:pPr lvl="1"/>
            <a:r>
              <a:rPr lang="en-US" dirty="0" smtClean="0"/>
              <a:t>Example: Circumference</a:t>
            </a:r>
          </a:p>
          <a:p>
            <a:pPr lvl="1"/>
            <a:r>
              <a:rPr lang="en-US" dirty="0" smtClean="0"/>
              <a:t>Example: Area</a:t>
            </a:r>
          </a:p>
          <a:p>
            <a:pPr lvl="1"/>
            <a:r>
              <a:rPr lang="en-US" dirty="0" smtClean="0"/>
              <a:t>Example: Calculating wages earned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688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3856"/>
            <a:ext cx="9144000" cy="914400"/>
          </a:xfrm>
        </p:spPr>
        <p:txBody>
          <a:bodyPr>
            <a:noAutofit/>
          </a:bodyPr>
          <a:lstStyle/>
          <a:p>
            <a:r>
              <a:rPr lang="en-US" sz="3000" dirty="0" smtClean="0"/>
              <a:t>What are DIRECT and INVERSE Variation?</a:t>
            </a:r>
            <a:endParaRPr lang="en-US" sz="3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Direct Variation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y</a:t>
            </a:r>
            <a:r>
              <a:rPr lang="en-US" dirty="0" smtClean="0"/>
              <a:t> varies </a:t>
            </a:r>
            <a:r>
              <a:rPr lang="en-US" i="1" dirty="0" smtClean="0">
                <a:solidFill>
                  <a:srgbClr val="008000"/>
                </a:solidFill>
              </a:rPr>
              <a:t>directly</a:t>
            </a:r>
            <a:r>
              <a:rPr lang="en-US" dirty="0" smtClean="0"/>
              <a:t> as x</a:t>
            </a:r>
          </a:p>
          <a:p>
            <a:pPr marL="0" indent="0" algn="ctr">
              <a:buNone/>
            </a:pPr>
            <a:r>
              <a:rPr lang="en-US" dirty="0" smtClean="0"/>
              <a:t>OR</a:t>
            </a:r>
          </a:p>
          <a:p>
            <a:pPr marL="0" indent="0" algn="ctr">
              <a:buNone/>
            </a:pPr>
            <a:r>
              <a:rPr lang="en-US" dirty="0"/>
              <a:t>y</a:t>
            </a:r>
            <a:r>
              <a:rPr lang="en-US" dirty="0" smtClean="0"/>
              <a:t> is </a:t>
            </a:r>
            <a:r>
              <a:rPr lang="en-US" i="1" dirty="0" smtClean="0">
                <a:solidFill>
                  <a:srgbClr val="008000"/>
                </a:solidFill>
              </a:rPr>
              <a:t>directly proportional </a:t>
            </a:r>
            <a:r>
              <a:rPr lang="en-US" dirty="0" smtClean="0"/>
              <a:t>to x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Inverse Variation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y</a:t>
            </a:r>
            <a:r>
              <a:rPr lang="en-US" dirty="0" smtClean="0"/>
              <a:t> varies </a:t>
            </a:r>
            <a:r>
              <a:rPr lang="en-US" i="1" dirty="0" smtClean="0">
                <a:solidFill>
                  <a:srgbClr val="008000"/>
                </a:solidFill>
              </a:rPr>
              <a:t>inversely</a:t>
            </a:r>
            <a:r>
              <a:rPr lang="en-US" dirty="0" smtClean="0"/>
              <a:t> as x</a:t>
            </a:r>
          </a:p>
          <a:p>
            <a:pPr marL="0" indent="0" algn="ctr">
              <a:buNone/>
            </a:pPr>
            <a:r>
              <a:rPr lang="en-US" dirty="0" smtClean="0"/>
              <a:t>OR</a:t>
            </a:r>
          </a:p>
          <a:p>
            <a:pPr marL="0" indent="0" algn="ctr">
              <a:buNone/>
            </a:pPr>
            <a:r>
              <a:rPr lang="en-US" dirty="0"/>
              <a:t>y</a:t>
            </a:r>
            <a:r>
              <a:rPr lang="en-US" dirty="0" smtClean="0"/>
              <a:t> is </a:t>
            </a:r>
            <a:r>
              <a:rPr lang="en-US" i="1" dirty="0" smtClean="0">
                <a:solidFill>
                  <a:srgbClr val="008000"/>
                </a:solidFill>
              </a:rPr>
              <a:t>inversely proportional </a:t>
            </a:r>
            <a:r>
              <a:rPr lang="en-US" dirty="0" smtClean="0"/>
              <a:t>to x</a:t>
            </a:r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7941445"/>
              </p:ext>
            </p:extLst>
          </p:nvPr>
        </p:nvGraphicFramePr>
        <p:xfrm>
          <a:off x="1922463" y="4986338"/>
          <a:ext cx="1773237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" name="Equation" r:id="rId3" imgW="546100" imgH="203200" progId="Equation.3">
                  <p:embed/>
                </p:oleObj>
              </mc:Choice>
              <mc:Fallback>
                <p:oleObj name="Equation" r:id="rId3" imgW="5461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22463" y="4986338"/>
                        <a:ext cx="1773237" cy="658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7908678"/>
              </p:ext>
            </p:extLst>
          </p:nvPr>
        </p:nvGraphicFramePr>
        <p:xfrm>
          <a:off x="6376988" y="4638999"/>
          <a:ext cx="1195387" cy="127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" name="Equation" r:id="rId5" imgW="368300" imgH="393700" progId="Equation.3">
                  <p:embed/>
                </p:oleObj>
              </mc:Choice>
              <mc:Fallback>
                <p:oleObj name="Equation" r:id="rId5" imgW="3683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376988" y="4638999"/>
                        <a:ext cx="1195387" cy="1276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91768" y="5915349"/>
            <a:ext cx="7998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* Note: “k” is known as the </a:t>
            </a:r>
            <a:r>
              <a:rPr lang="en-US" b="1" u="sng" dirty="0" smtClean="0">
                <a:solidFill>
                  <a:srgbClr val="FF0000"/>
                </a:solidFill>
              </a:rPr>
              <a:t>CONSTANT OF VARIATION</a:t>
            </a:r>
            <a:endParaRPr lang="en-US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622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you think of any “real world” examples of direct or inverse variation?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936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World Examples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Direct Variation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1" y="3065929"/>
            <a:ext cx="5147534" cy="3648528"/>
          </a:xfrm>
        </p:spPr>
        <p:txBody>
          <a:bodyPr>
            <a:normAutofit/>
          </a:bodyPr>
          <a:lstStyle/>
          <a:p>
            <a:r>
              <a:rPr lang="en-US" dirty="0" smtClean="0"/>
              <a:t>Circumference (C </a:t>
            </a:r>
            <a:r>
              <a:rPr lang="en-US" dirty="0"/>
              <a:t>= </a:t>
            </a:r>
            <a:r>
              <a:rPr lang="en-US" dirty="0" smtClean="0"/>
              <a:t>2πr; C = πd)</a:t>
            </a:r>
            <a:endParaRPr lang="en-US" dirty="0" smtClean="0"/>
          </a:p>
          <a:p>
            <a:pPr lvl="1"/>
            <a:r>
              <a:rPr lang="en-US" dirty="0" smtClean="0"/>
              <a:t>Circumference = 2 ×π× radius</a:t>
            </a:r>
          </a:p>
          <a:p>
            <a:pPr lvl="1"/>
            <a:r>
              <a:rPr lang="en-US" dirty="0" smtClean="0"/>
              <a:t>Circumference = </a:t>
            </a:r>
            <a:r>
              <a:rPr lang="en-US" dirty="0"/>
              <a:t>π× </a:t>
            </a:r>
            <a:r>
              <a:rPr lang="en-US" dirty="0" smtClean="0"/>
              <a:t>diameter</a:t>
            </a:r>
          </a:p>
          <a:p>
            <a:r>
              <a:rPr lang="en-US" dirty="0" smtClean="0"/>
              <a:t>Distance varies </a:t>
            </a:r>
            <a:r>
              <a:rPr lang="en-US" dirty="0" smtClean="0"/>
              <a:t>directly as </a:t>
            </a:r>
            <a:r>
              <a:rPr lang="en-US" dirty="0" smtClean="0"/>
              <a:t>time (d = </a:t>
            </a:r>
            <a:r>
              <a:rPr lang="en-US" dirty="0" err="1" smtClean="0"/>
              <a:t>rt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Distance = rate × </a:t>
            </a:r>
            <a:r>
              <a:rPr lang="en-US" dirty="0" smtClean="0"/>
              <a:t>time</a:t>
            </a:r>
            <a:endParaRPr lang="en-US" dirty="0"/>
          </a:p>
          <a:p>
            <a:r>
              <a:rPr lang="en-US" dirty="0" smtClean="0"/>
              <a:t>Paycheck totals vary </a:t>
            </a:r>
            <a:r>
              <a:rPr lang="en-US" dirty="0" smtClean="0"/>
              <a:t>directly as </a:t>
            </a:r>
            <a:r>
              <a:rPr lang="en-US" dirty="0" smtClean="0"/>
              <a:t>hours </a:t>
            </a:r>
            <a:r>
              <a:rPr lang="en-US" dirty="0" smtClean="0"/>
              <a:t>worked </a:t>
            </a:r>
            <a:endParaRPr lang="en-US" dirty="0" smtClean="0"/>
          </a:p>
          <a:p>
            <a:pPr lvl="1"/>
            <a:r>
              <a:rPr lang="en-US" dirty="0" smtClean="0"/>
              <a:t>Total = (hourly rate) × (hours worked)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Inverse Variation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Area varies inversely as height</a:t>
            </a:r>
          </a:p>
          <a:p>
            <a:pPr lvl="1"/>
            <a:r>
              <a:rPr lang="en-US" dirty="0" smtClean="0"/>
              <a:t>Area = </a:t>
            </a:r>
            <a:r>
              <a:rPr lang="en-US" dirty="0" smtClean="0"/>
              <a:t>Volume / height</a:t>
            </a:r>
            <a:endParaRPr lang="en-US" dirty="0"/>
          </a:p>
          <a:p>
            <a:r>
              <a:rPr lang="en-US" dirty="0" smtClean="0"/>
              <a:t>Rate (speed) </a:t>
            </a:r>
            <a:r>
              <a:rPr lang="en-US" dirty="0" smtClean="0"/>
              <a:t>varies inversely as time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ate = distance/ </a:t>
            </a:r>
            <a:r>
              <a:rPr lang="en-US" dirty="0" smtClean="0"/>
              <a:t>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38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Joint Variation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5582" y="2595562"/>
            <a:ext cx="7610476" cy="3670767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y</a:t>
            </a:r>
            <a:r>
              <a:rPr lang="en-US" dirty="0" smtClean="0"/>
              <a:t> varies </a:t>
            </a:r>
            <a:r>
              <a:rPr lang="en-US" i="1" dirty="0" smtClean="0">
                <a:solidFill>
                  <a:srgbClr val="008000"/>
                </a:solidFill>
              </a:rPr>
              <a:t>jointly</a:t>
            </a:r>
            <a:r>
              <a:rPr lang="en-US" dirty="0" smtClean="0"/>
              <a:t> as w and z</a:t>
            </a:r>
          </a:p>
          <a:p>
            <a:pPr marL="0" indent="0" algn="ctr">
              <a:buNone/>
            </a:pPr>
            <a:r>
              <a:rPr lang="en-US" dirty="0" smtClean="0"/>
              <a:t>OR</a:t>
            </a:r>
          </a:p>
          <a:p>
            <a:pPr marL="0" indent="0" algn="ctr">
              <a:buNone/>
            </a:pPr>
            <a:r>
              <a:rPr lang="en-US" dirty="0"/>
              <a:t>y</a:t>
            </a:r>
            <a:r>
              <a:rPr lang="en-US" dirty="0" smtClean="0"/>
              <a:t> is </a:t>
            </a:r>
            <a:r>
              <a:rPr lang="en-US" i="1" dirty="0" smtClean="0">
                <a:solidFill>
                  <a:srgbClr val="008000"/>
                </a:solidFill>
              </a:rPr>
              <a:t>jointly proportional </a:t>
            </a:r>
            <a:r>
              <a:rPr lang="en-US" dirty="0" smtClean="0"/>
              <a:t>to w and z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1703649"/>
              </p:ext>
            </p:extLst>
          </p:nvPr>
        </p:nvGraphicFramePr>
        <p:xfrm>
          <a:off x="3680029" y="4325386"/>
          <a:ext cx="1608137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Equation" r:id="rId4" imgW="495300" imgH="203200" progId="Equation.3">
                  <p:embed/>
                </p:oleObj>
              </mc:Choice>
              <mc:Fallback>
                <p:oleObj name="Equation" r:id="rId4" imgW="4953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680029" y="4325386"/>
                        <a:ext cx="1608137" cy="657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75582" y="5322929"/>
            <a:ext cx="80493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Example: Volume varies jointly as radius squared and height</a:t>
            </a:r>
          </a:p>
          <a:p>
            <a:pPr algn="ctr"/>
            <a:r>
              <a:rPr lang="en-US" sz="2000" dirty="0" smtClean="0"/>
              <a:t>V = πr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h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89880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Translating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“English”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smtClean="0">
                <a:solidFill>
                  <a:srgbClr val="008000"/>
                </a:solidFill>
              </a:rPr>
              <a:t>a varies </a:t>
            </a:r>
            <a:r>
              <a:rPr lang="en-US" dirty="0" smtClean="0">
                <a:solidFill>
                  <a:srgbClr val="FF0000"/>
                </a:solidFill>
              </a:rPr>
              <a:t>jointly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as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3366FF"/>
                </a:solidFill>
              </a:rPr>
              <a:t>b and c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“</a:t>
            </a:r>
            <a:r>
              <a:rPr lang="en-US" dirty="0" smtClean="0">
                <a:solidFill>
                  <a:srgbClr val="008000"/>
                </a:solidFill>
              </a:rPr>
              <a:t>a varies </a:t>
            </a:r>
            <a:r>
              <a:rPr lang="en-US" dirty="0" smtClean="0">
                <a:solidFill>
                  <a:srgbClr val="FF0000"/>
                </a:solidFill>
              </a:rPr>
              <a:t>directly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as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3366FF"/>
                </a:solidFill>
              </a:rPr>
              <a:t>b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“</a:t>
            </a:r>
            <a:r>
              <a:rPr lang="en-US" dirty="0" smtClean="0">
                <a:solidFill>
                  <a:srgbClr val="008000"/>
                </a:solidFill>
              </a:rPr>
              <a:t>a varies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inversely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as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3366FF"/>
                </a:solidFill>
              </a:rPr>
              <a:t>b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In “Math”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>
                <a:solidFill>
                  <a:srgbClr val="008000"/>
                </a:solidFill>
              </a:rPr>
              <a:t>a</a:t>
            </a:r>
            <a:r>
              <a:rPr lang="en-US" dirty="0" smtClean="0">
                <a:solidFill>
                  <a:srgbClr val="008000"/>
                </a:solidFill>
              </a:rPr>
              <a:t> = </a:t>
            </a:r>
            <a:r>
              <a:rPr lang="en-US" dirty="0" smtClean="0">
                <a:solidFill>
                  <a:srgbClr val="008000"/>
                </a:solidFill>
              </a:rPr>
              <a:t>k </a:t>
            </a:r>
            <a:r>
              <a:rPr lang="en-US" dirty="0" smtClean="0">
                <a:solidFill>
                  <a:srgbClr val="FF0000"/>
                </a:solidFill>
              </a:rPr>
              <a:t>× </a:t>
            </a:r>
            <a:r>
              <a:rPr lang="en-US" dirty="0" smtClean="0">
                <a:solidFill>
                  <a:srgbClr val="3366FF"/>
                </a:solidFill>
              </a:rPr>
              <a:t>b </a:t>
            </a:r>
            <a:r>
              <a:rPr lang="en-US" dirty="0" smtClean="0">
                <a:solidFill>
                  <a:srgbClr val="FF0000"/>
                </a:solidFill>
              </a:rPr>
              <a:t>× </a:t>
            </a:r>
            <a:r>
              <a:rPr lang="en-US" dirty="0" smtClean="0">
                <a:solidFill>
                  <a:srgbClr val="3366FF"/>
                </a:solidFill>
              </a:rPr>
              <a:t>c</a:t>
            </a:r>
            <a:endParaRPr lang="en-US" dirty="0" smtClean="0">
              <a:solidFill>
                <a:srgbClr val="3366FF"/>
              </a:solidFill>
            </a:endParaRPr>
          </a:p>
          <a:p>
            <a:r>
              <a:rPr lang="en-US" dirty="0">
                <a:solidFill>
                  <a:srgbClr val="008000"/>
                </a:solidFill>
              </a:rPr>
              <a:t>a</a:t>
            </a:r>
            <a:r>
              <a:rPr lang="en-US" dirty="0" smtClean="0">
                <a:solidFill>
                  <a:srgbClr val="008000"/>
                </a:solidFill>
              </a:rPr>
              <a:t> = </a:t>
            </a:r>
            <a:r>
              <a:rPr lang="en-US" dirty="0" smtClean="0">
                <a:solidFill>
                  <a:srgbClr val="008000"/>
                </a:solidFill>
              </a:rPr>
              <a:t>k </a:t>
            </a:r>
            <a:r>
              <a:rPr lang="en-US" dirty="0" smtClean="0">
                <a:solidFill>
                  <a:srgbClr val="FF0000"/>
                </a:solidFill>
              </a:rPr>
              <a:t>× </a:t>
            </a:r>
            <a:r>
              <a:rPr lang="en-US" dirty="0" smtClean="0">
                <a:solidFill>
                  <a:srgbClr val="3366FF"/>
                </a:solidFill>
              </a:rPr>
              <a:t>c</a:t>
            </a:r>
            <a:endParaRPr lang="en-US" dirty="0" smtClean="0">
              <a:solidFill>
                <a:srgbClr val="3366FF"/>
              </a:solidFill>
            </a:endParaRPr>
          </a:p>
          <a:p>
            <a:r>
              <a:rPr lang="en-US" dirty="0">
                <a:solidFill>
                  <a:srgbClr val="008000"/>
                </a:solidFill>
              </a:rPr>
              <a:t>a</a:t>
            </a:r>
            <a:r>
              <a:rPr lang="en-US" dirty="0" smtClean="0">
                <a:solidFill>
                  <a:srgbClr val="008000"/>
                </a:solidFill>
              </a:rPr>
              <a:t> = </a:t>
            </a:r>
            <a:r>
              <a:rPr lang="en-US" dirty="0" smtClean="0">
                <a:solidFill>
                  <a:srgbClr val="008000"/>
                </a:solidFill>
              </a:rPr>
              <a:t>k </a:t>
            </a:r>
            <a:r>
              <a:rPr lang="en-US" dirty="0" smtClean="0">
                <a:solidFill>
                  <a:srgbClr val="FF0000"/>
                </a:solidFill>
              </a:rPr>
              <a:t>/ </a:t>
            </a:r>
            <a:r>
              <a:rPr lang="en-US" dirty="0" smtClean="0">
                <a:solidFill>
                  <a:srgbClr val="3366FF"/>
                </a:solidFill>
              </a:rPr>
              <a:t>c</a:t>
            </a:r>
            <a:endParaRPr lang="en-US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799000"/>
      </p:ext>
    </p:extLst>
  </p:cSld>
  <p:clrMapOvr>
    <a:masterClrMapping/>
  </p:clrMapOvr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1605</TotalTime>
  <Words>709</Words>
  <Application>Microsoft Macintosh PowerPoint</Application>
  <PresentationFormat>On-screen Show (4:3)</PresentationFormat>
  <Paragraphs>106</Paragraphs>
  <Slides>16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Perception</vt:lpstr>
      <vt:lpstr>Microsoft Equation</vt:lpstr>
      <vt:lpstr>Equation</vt:lpstr>
      <vt:lpstr>Variation</vt:lpstr>
      <vt:lpstr>Learning Targets</vt:lpstr>
      <vt:lpstr>Essential Questions</vt:lpstr>
      <vt:lpstr>What Are Variation Models?</vt:lpstr>
      <vt:lpstr>What are DIRECT and INVERSE Variation?</vt:lpstr>
      <vt:lpstr>Can you think of any “real world” examples of direct or inverse variation?</vt:lpstr>
      <vt:lpstr>Real World Examples</vt:lpstr>
      <vt:lpstr>Joint Variation</vt:lpstr>
      <vt:lpstr>Translating </vt:lpstr>
      <vt:lpstr>Now you try!</vt:lpstr>
      <vt:lpstr>Translating</vt:lpstr>
      <vt:lpstr>Increasing and Decreasing</vt:lpstr>
      <vt:lpstr>Remember Quick Sketches?</vt:lpstr>
      <vt:lpstr>For the following functions</vt:lpstr>
      <vt:lpstr>Is it INCREASING or DECREASING?</vt:lpstr>
      <vt:lpstr>Individual Practice</vt:lpstr>
    </vt:vector>
  </TitlesOfParts>
  <Company>Florida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Variation</dc:title>
  <dc:creator>Bethany Curia</dc:creator>
  <cp:lastModifiedBy>Bethany Curia</cp:lastModifiedBy>
  <cp:revision>29</cp:revision>
  <dcterms:created xsi:type="dcterms:W3CDTF">2013-02-04T19:12:47Z</dcterms:created>
  <dcterms:modified xsi:type="dcterms:W3CDTF">2013-02-12T16:32:26Z</dcterms:modified>
</cp:coreProperties>
</file>