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4" r:id="rId5"/>
    <p:sldId id="268" r:id="rId6"/>
    <p:sldId id="269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9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pterNumber" hidden="1"/>
          <p:cNvSpPr>
            <a:spLocks noGrp="1"/>
          </p:cNvSpPr>
          <p:nvPr>
            <p:ph type="body" sz="quarter" idx="10"/>
          </p:nvPr>
        </p:nvSpPr>
        <p:spPr>
          <a:xfrm>
            <a:off x="4114800" y="1524000"/>
            <a:ext cx="1447800" cy="9906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6000" b="1" baseline="0">
                <a:solidFill>
                  <a:srgbClr val="C3007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hapterTitle" hidden="1"/>
          <p:cNvSpPr>
            <a:spLocks noGrp="1"/>
          </p:cNvSpPr>
          <p:nvPr>
            <p:ph type="body" sz="quarter" idx="11"/>
          </p:nvPr>
        </p:nvSpPr>
        <p:spPr>
          <a:xfrm>
            <a:off x="304800" y="2057400"/>
            <a:ext cx="3505200" cy="4572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hapterSubTitle" hidden="1"/>
          <p:cNvSpPr>
            <a:spLocks noGrp="1"/>
          </p:cNvSpPr>
          <p:nvPr>
            <p:ph type="body" sz="quarter" idx="12"/>
          </p:nvPr>
        </p:nvSpPr>
        <p:spPr>
          <a:xfrm>
            <a:off x="304800" y="1524000"/>
            <a:ext cx="3352800" cy="5334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SectionNumber"/>
          <p:cNvSpPr>
            <a:spLocks noGrp="1"/>
          </p:cNvSpPr>
          <p:nvPr>
            <p:ph type="body" sz="quarter" idx="13"/>
          </p:nvPr>
        </p:nvSpPr>
        <p:spPr>
          <a:xfrm>
            <a:off x="1524000" y="76200"/>
            <a:ext cx="1219200" cy="533400"/>
          </a:xfrm>
          <a:prstGeom prst="rect">
            <a:avLst/>
          </a:prstGeom>
        </p:spPr>
        <p:txBody>
          <a:bodyPr anchor="ctr" anchorCtr="0"/>
          <a:lstStyle>
            <a:lvl1pPr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SectionTitle"/>
          <p:cNvSpPr>
            <a:spLocks noGrp="1"/>
          </p:cNvSpPr>
          <p:nvPr>
            <p:ph type="body" sz="quarter" idx="14"/>
          </p:nvPr>
        </p:nvSpPr>
        <p:spPr>
          <a:xfrm>
            <a:off x="2819400" y="76200"/>
            <a:ext cx="6172200" cy="16764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b="1">
                <a:solidFill>
                  <a:srgbClr val="0092C8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2" name="ObjectiveNumber"/>
          <p:cNvSpPr>
            <a:spLocks noGrp="1"/>
          </p:cNvSpPr>
          <p:nvPr>
            <p:ph type="body" sz="quarter" idx="15"/>
          </p:nvPr>
        </p:nvSpPr>
        <p:spPr>
          <a:xfrm>
            <a:off x="41096" y="1905000"/>
            <a:ext cx="914400" cy="381000"/>
          </a:xfrm>
          <a:prstGeom prst="rect">
            <a:avLst/>
          </a:prstGeom>
        </p:spPr>
        <p:txBody>
          <a:bodyPr anchor="t" anchorCtr="0"/>
          <a:lstStyle>
            <a:lvl1pPr algn="ctr">
              <a:buNone/>
              <a:defRPr sz="2800" b="1">
                <a:solidFill>
                  <a:srgbClr val="C3007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Objective"/>
          <p:cNvSpPr>
            <a:spLocks noGrp="1"/>
          </p:cNvSpPr>
          <p:nvPr>
            <p:ph type="body" sz="quarter" idx="16"/>
          </p:nvPr>
        </p:nvSpPr>
        <p:spPr>
          <a:xfrm>
            <a:off x="838200" y="1905000"/>
            <a:ext cx="8153400" cy="381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1">
                <a:solidFill>
                  <a:srgbClr val="C3007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ItemNumber" hidden="1"/>
          <p:cNvSpPr>
            <a:spLocks noGrp="1"/>
          </p:cNvSpPr>
          <p:nvPr>
            <p:ph type="body" sz="quarter" idx="17"/>
          </p:nvPr>
        </p:nvSpPr>
        <p:spPr>
          <a:xfrm>
            <a:off x="304800" y="4038600"/>
            <a:ext cx="914400" cy="4572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ItemTitle" hidden="1"/>
          <p:cNvSpPr>
            <a:spLocks noGrp="1"/>
          </p:cNvSpPr>
          <p:nvPr>
            <p:ph type="body" sz="quarter" idx="18"/>
          </p:nvPr>
        </p:nvSpPr>
        <p:spPr>
          <a:xfrm>
            <a:off x="304800" y="4495800"/>
            <a:ext cx="3429000" cy="5334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/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6" name="CONS" hidden="1"/>
          <p:cNvSpPr>
            <a:spLocks noGrp="1"/>
          </p:cNvSpPr>
          <p:nvPr>
            <p:ph type="body" sz="quarter" idx="19"/>
          </p:nvPr>
        </p:nvSpPr>
        <p:spPr>
          <a:xfrm>
            <a:off x="6400800" y="6096000"/>
            <a:ext cx="2514600" cy="3048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SlideNumber"/>
          <p:cNvSpPr>
            <a:spLocks noGrp="1"/>
          </p:cNvSpPr>
          <p:nvPr>
            <p:ph type="body" sz="quarter" idx="20"/>
          </p:nvPr>
        </p:nvSpPr>
        <p:spPr>
          <a:xfrm>
            <a:off x="7391400" y="6553200"/>
            <a:ext cx="1524000" cy="2286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1800"/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8" name="Copyright"/>
          <p:cNvSpPr>
            <a:spLocks noGrp="1"/>
          </p:cNvSpPr>
          <p:nvPr>
            <p:ph type="body" sz="quarter" idx="21"/>
          </p:nvPr>
        </p:nvSpPr>
        <p:spPr>
          <a:xfrm>
            <a:off x="1143000" y="6553200"/>
            <a:ext cx="5943600" cy="2286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3285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pterNumber" hidden="1"/>
          <p:cNvSpPr>
            <a:spLocks noGrp="1"/>
          </p:cNvSpPr>
          <p:nvPr>
            <p:ph type="body" sz="quarter" idx="10"/>
          </p:nvPr>
        </p:nvSpPr>
        <p:spPr>
          <a:xfrm>
            <a:off x="4114800" y="1524000"/>
            <a:ext cx="1447800" cy="9906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6000" b="1" baseline="0">
                <a:solidFill>
                  <a:srgbClr val="C3007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hapterTitle" hidden="1"/>
          <p:cNvSpPr>
            <a:spLocks noGrp="1"/>
          </p:cNvSpPr>
          <p:nvPr>
            <p:ph type="body" sz="quarter" idx="11"/>
          </p:nvPr>
        </p:nvSpPr>
        <p:spPr>
          <a:xfrm>
            <a:off x="304800" y="2057400"/>
            <a:ext cx="3505200" cy="4572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hapterSubTitle" hidden="1"/>
          <p:cNvSpPr>
            <a:spLocks noGrp="1"/>
          </p:cNvSpPr>
          <p:nvPr>
            <p:ph type="body" sz="quarter" idx="12"/>
          </p:nvPr>
        </p:nvSpPr>
        <p:spPr>
          <a:xfrm>
            <a:off x="304800" y="1524000"/>
            <a:ext cx="3352800" cy="5334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ectionNumber" hidden="1"/>
          <p:cNvSpPr>
            <a:spLocks noGrp="1"/>
          </p:cNvSpPr>
          <p:nvPr>
            <p:ph type="body" sz="quarter" idx="13"/>
          </p:nvPr>
        </p:nvSpPr>
        <p:spPr>
          <a:xfrm>
            <a:off x="152400" y="0"/>
            <a:ext cx="1905000" cy="13716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7200" b="1">
                <a:solidFill>
                  <a:srgbClr val="C3007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ectionTitle" hidden="1"/>
          <p:cNvSpPr>
            <a:spLocks noGrp="1"/>
          </p:cNvSpPr>
          <p:nvPr>
            <p:ph type="body" sz="quarter" idx="14"/>
          </p:nvPr>
        </p:nvSpPr>
        <p:spPr>
          <a:xfrm>
            <a:off x="2362200" y="0"/>
            <a:ext cx="6629400" cy="13716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b="1"/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2" name="ObjectiveNumber" hidden="1"/>
          <p:cNvSpPr>
            <a:spLocks noGrp="1"/>
          </p:cNvSpPr>
          <p:nvPr>
            <p:ph type="body" sz="quarter" idx="15"/>
          </p:nvPr>
        </p:nvSpPr>
        <p:spPr>
          <a:xfrm>
            <a:off x="41096" y="1468348"/>
            <a:ext cx="914400" cy="4572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>
                <a:solidFill>
                  <a:srgbClr val="C3007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Objective" hidden="1"/>
          <p:cNvSpPr>
            <a:spLocks noGrp="1"/>
          </p:cNvSpPr>
          <p:nvPr>
            <p:ph type="body" sz="quarter" idx="16"/>
          </p:nvPr>
        </p:nvSpPr>
        <p:spPr>
          <a:xfrm>
            <a:off x="838200" y="1447800"/>
            <a:ext cx="8153400" cy="5334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>
                <a:solidFill>
                  <a:srgbClr val="C3007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ItemNumber"/>
          <p:cNvSpPr>
            <a:spLocks noGrp="1"/>
          </p:cNvSpPr>
          <p:nvPr>
            <p:ph type="body" sz="quarter" idx="17"/>
          </p:nvPr>
        </p:nvSpPr>
        <p:spPr>
          <a:xfrm>
            <a:off x="1905000" y="185056"/>
            <a:ext cx="762000" cy="530352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ItemTitle"/>
          <p:cNvSpPr>
            <a:spLocks noGrp="1"/>
          </p:cNvSpPr>
          <p:nvPr>
            <p:ph type="body" sz="quarter" idx="18"/>
          </p:nvPr>
        </p:nvSpPr>
        <p:spPr>
          <a:xfrm>
            <a:off x="2895600" y="185056"/>
            <a:ext cx="5715000" cy="530352"/>
          </a:xfrm>
          <a:prstGeom prst="rect">
            <a:avLst/>
          </a:prstGeom>
          <a:solidFill>
            <a:schemeClr val="bg1"/>
          </a:solidFill>
        </p:spPr>
        <p:txBody>
          <a:bodyPr anchor="t" anchorCtr="0"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6" name="CONS" hidden="1"/>
          <p:cNvSpPr>
            <a:spLocks noGrp="1"/>
          </p:cNvSpPr>
          <p:nvPr>
            <p:ph type="body" sz="quarter" idx="19"/>
          </p:nvPr>
        </p:nvSpPr>
        <p:spPr>
          <a:xfrm>
            <a:off x="6400800" y="6096000"/>
            <a:ext cx="2514600" cy="3048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SlideNumber"/>
          <p:cNvSpPr>
            <a:spLocks noGrp="1"/>
          </p:cNvSpPr>
          <p:nvPr>
            <p:ph type="body" sz="quarter" idx="20"/>
          </p:nvPr>
        </p:nvSpPr>
        <p:spPr>
          <a:xfrm>
            <a:off x="7391400" y="6553200"/>
            <a:ext cx="1524000" cy="2286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1800"/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8" name="Copyright"/>
          <p:cNvSpPr>
            <a:spLocks noGrp="1"/>
          </p:cNvSpPr>
          <p:nvPr>
            <p:ph type="body" sz="quarter" idx="21"/>
          </p:nvPr>
        </p:nvSpPr>
        <p:spPr>
          <a:xfrm>
            <a:off x="1143000" y="6553200"/>
            <a:ext cx="5943600" cy="2286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9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2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7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2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9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2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B0B2-11FC-CC4C-948F-F13403E580B8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4326-4EC3-8E4D-AD2E-23323E5D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3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ChapterNumber" hidden="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9746" name="ChapterTitle" hidden="1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9747" name="ChapterSubTitle" hidden="1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9748" name="SectionNumber"/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1.5</a:t>
            </a:r>
          </a:p>
        </p:txBody>
      </p:sp>
      <p:sp>
        <p:nvSpPr>
          <p:cNvPr id="159749" name="SectionTitle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Applications of Linear Equations in One Variable</a:t>
            </a:r>
          </a:p>
        </p:txBody>
      </p:sp>
      <p:sp>
        <p:nvSpPr>
          <p:cNvPr id="159750" name="ObjectiveNumber"/>
          <p:cNvSpPr>
            <a:spLocks noGrp="1"/>
          </p:cNvSpPr>
          <p:nvPr>
            <p:ph type="body" sz="quarter" idx="15"/>
          </p:nvPr>
        </p:nvSpPr>
        <p:spPr bwMode="auto">
          <a:xfrm>
            <a:off x="41275" y="1905000"/>
            <a:ext cx="914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1.</a:t>
            </a:r>
          </a:p>
        </p:txBody>
      </p:sp>
      <p:sp>
        <p:nvSpPr>
          <p:cNvPr id="159751" name="Objective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Introduction to Problem Solving</a:t>
            </a:r>
          </a:p>
        </p:txBody>
      </p:sp>
      <p:sp>
        <p:nvSpPr>
          <p:cNvPr id="159752" name="ItemNumber" hidden="1"/>
          <p:cNvSpPr>
            <a:spLocks noGrp="1"/>
          </p:cNvSpPr>
          <p:nvPr>
            <p:ph type="body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9753" name="ItemTitle" hidden="1"/>
          <p:cNvSpPr>
            <a:spLocks noGrp="1"/>
          </p:cNvSpPr>
          <p:nvPr>
            <p:ph type="body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9754" name="CONS"/>
          <p:cNvSpPr>
            <a:spLocks noGrp="1"/>
          </p:cNvSpPr>
          <p:nvPr>
            <p:ph type="body" sz="quarter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(continued)</a:t>
            </a:r>
          </a:p>
        </p:txBody>
      </p:sp>
      <p:sp>
        <p:nvSpPr>
          <p:cNvPr id="159755" name="SlideNumber"/>
          <p:cNvSpPr>
            <a:spLocks noGrp="1"/>
          </p:cNvSpPr>
          <p:nvPr>
            <p:ph type="body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Slide </a:t>
            </a:r>
            <a:fld id="{52E87D05-ACEA-3349-B71A-22BDF6C947EC}" type="slidenum">
              <a:rPr lang="en-US">
                <a:latin typeface="Calibri" charset="0"/>
              </a:rPr>
              <a:pPr eaLnBrk="1" hangingPunct="1"/>
              <a:t>1</a:t>
            </a:fld>
            <a:endParaRPr lang="en-US">
              <a:latin typeface="Calibri" charset="0"/>
            </a:endParaRPr>
          </a:p>
        </p:txBody>
      </p:sp>
      <p:sp>
        <p:nvSpPr>
          <p:cNvPr id="159756" name="Copyright"/>
          <p:cNvSpPr>
            <a:spLocks noGrp="1"/>
          </p:cNvSpPr>
          <p:nvPr>
            <p:ph type="body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Copyright (c) The McGraw-Hill Companies, Inc. Permission required for reproduction or display.</a:t>
            </a:r>
          </a:p>
        </p:txBody>
      </p:sp>
      <p:pic>
        <p:nvPicPr>
          <p:cNvPr id="1597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457450"/>
            <a:ext cx="52387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5208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ChapterNumber" hidden="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0770" name="ChapterTitle" hidden="1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0771" name="ChapterSubTitle" hidden="1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0772" name="SectionNumber"/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1.5</a:t>
            </a:r>
          </a:p>
        </p:txBody>
      </p:sp>
      <p:sp>
        <p:nvSpPr>
          <p:cNvPr id="160773" name="SectionTitle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Applications of Linear Equations in One Variable</a:t>
            </a:r>
          </a:p>
        </p:txBody>
      </p:sp>
      <p:sp>
        <p:nvSpPr>
          <p:cNvPr id="160774" name="ObjectiveNumber"/>
          <p:cNvSpPr>
            <a:spLocks noGrp="1"/>
          </p:cNvSpPr>
          <p:nvPr>
            <p:ph type="body" sz="quarter" idx="15"/>
          </p:nvPr>
        </p:nvSpPr>
        <p:spPr bwMode="auto">
          <a:xfrm>
            <a:off x="41275" y="1905000"/>
            <a:ext cx="914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1.</a:t>
            </a:r>
          </a:p>
        </p:txBody>
      </p:sp>
      <p:sp>
        <p:nvSpPr>
          <p:cNvPr id="160775" name="Objective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Introduction to Problem Solving</a:t>
            </a:r>
          </a:p>
        </p:txBody>
      </p:sp>
      <p:sp>
        <p:nvSpPr>
          <p:cNvPr id="160776" name="ItemNumber" hidden="1"/>
          <p:cNvSpPr>
            <a:spLocks noGrp="1"/>
          </p:cNvSpPr>
          <p:nvPr>
            <p:ph type="body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0777" name="ItemTitle" hidden="1"/>
          <p:cNvSpPr>
            <a:spLocks noGrp="1"/>
          </p:cNvSpPr>
          <p:nvPr>
            <p:ph type="body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0778" name="CONS" hidden="1"/>
          <p:cNvSpPr>
            <a:spLocks noGrp="1"/>
          </p:cNvSpPr>
          <p:nvPr>
            <p:ph type="body" sz="quarter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0779" name="SlideNumber"/>
          <p:cNvSpPr>
            <a:spLocks noGrp="1"/>
          </p:cNvSpPr>
          <p:nvPr>
            <p:ph type="body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Slide </a:t>
            </a:r>
            <a:fld id="{CDB334F8-037E-BF48-B8E9-40F9223FAFBA}" type="slidenum">
              <a:rPr lang="en-US">
                <a:latin typeface="Calibri" charset="0"/>
              </a:rPr>
              <a:pPr eaLnBrk="1" hangingPunct="1"/>
              <a:t>2</a:t>
            </a:fld>
            <a:endParaRPr lang="en-US">
              <a:latin typeface="Calibri" charset="0"/>
            </a:endParaRPr>
          </a:p>
        </p:txBody>
      </p:sp>
      <p:sp>
        <p:nvSpPr>
          <p:cNvPr id="160780" name="Copyright"/>
          <p:cNvSpPr>
            <a:spLocks noGrp="1"/>
          </p:cNvSpPr>
          <p:nvPr>
            <p:ph type="body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Copyright (c) The McGraw-Hill Companies, Inc. Permission required for reproduction or display.</a:t>
            </a:r>
          </a:p>
        </p:txBody>
      </p:sp>
      <p:pic>
        <p:nvPicPr>
          <p:cNvPr id="1607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2514600"/>
            <a:ext cx="522922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753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ChapterNumber" hidden="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1794" name="ChapterTitle" hidden="1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1795" name="ChapterSubTitle" hidden="1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1796" name="SectionNumber" hidden="1"/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1797" name="SectionTitle" hidden="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1798" name="ObjectiveNumber" hidden="1"/>
          <p:cNvSpPr>
            <a:spLocks noGrp="1"/>
          </p:cNvSpPr>
          <p:nvPr>
            <p:ph type="body" sz="quarter" idx="15"/>
          </p:nvPr>
        </p:nvSpPr>
        <p:spPr bwMode="auto">
          <a:xfrm>
            <a:off x="41275" y="1468438"/>
            <a:ext cx="914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1799" name="Objective" hidden="1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1800" name="ItemNumber"/>
          <p:cNvSpPr>
            <a:spLocks noGrp="1"/>
          </p:cNvSpPr>
          <p:nvPr>
            <p:ph type="body" sz="quarter" idx="17"/>
          </p:nvPr>
        </p:nvSpPr>
        <p:spPr bwMode="auto">
          <a:xfrm>
            <a:off x="1905000" y="185738"/>
            <a:ext cx="7620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1</a:t>
            </a:r>
          </a:p>
        </p:txBody>
      </p:sp>
      <p:sp>
        <p:nvSpPr>
          <p:cNvPr id="161801" name="ItemTitle"/>
          <p:cNvSpPr>
            <a:spLocks noGrp="1"/>
          </p:cNvSpPr>
          <p:nvPr>
            <p:ph type="body" sz="quarter" idx="18"/>
          </p:nvPr>
        </p:nvSpPr>
        <p:spPr bwMode="auto">
          <a:xfrm>
            <a:off x="2895600" y="185738"/>
            <a:ext cx="5715000" cy="5302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Translating and Solving a Linear Equation</a:t>
            </a:r>
          </a:p>
        </p:txBody>
      </p:sp>
      <p:sp>
        <p:nvSpPr>
          <p:cNvPr id="161802" name="CONS" hidden="1"/>
          <p:cNvSpPr>
            <a:spLocks noGrp="1"/>
          </p:cNvSpPr>
          <p:nvPr>
            <p:ph type="body" sz="quarter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1803" name="SlideNumber"/>
          <p:cNvSpPr>
            <a:spLocks noGrp="1"/>
          </p:cNvSpPr>
          <p:nvPr>
            <p:ph type="body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Slide </a:t>
            </a:r>
            <a:fld id="{44EBBBED-85AF-9045-A43D-B108CA411FA0}" type="slidenum">
              <a:rPr lang="en-US">
                <a:latin typeface="Calibri" charset="0"/>
              </a:rPr>
              <a:pPr eaLnBrk="1" hangingPunct="1"/>
              <a:t>3</a:t>
            </a:fld>
            <a:endParaRPr lang="en-US">
              <a:latin typeface="Calibri" charset="0"/>
            </a:endParaRPr>
          </a:p>
        </p:txBody>
      </p:sp>
      <p:sp>
        <p:nvSpPr>
          <p:cNvPr id="161804" name="Copyright"/>
          <p:cNvSpPr>
            <a:spLocks noGrp="1"/>
          </p:cNvSpPr>
          <p:nvPr>
            <p:ph type="body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Copyright (c) The McGraw-Hill Companies, Inc. Permission required for reproduction or display.</a:t>
            </a:r>
          </a:p>
        </p:txBody>
      </p:sp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381000" y="1371600"/>
            <a:ext cx="8305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Calibri" charset="0"/>
              </a:rPr>
              <a:t>The sum of two numbers is 39. One number is 3 less than twice the other. What are the numbers?</a:t>
            </a:r>
          </a:p>
        </p:txBody>
      </p:sp>
    </p:spTree>
    <p:extLst>
      <p:ext uri="{BB962C8B-B14F-4D97-AF65-F5344CB8AC3E}">
        <p14:creationId xmlns:p14="http://schemas.microsoft.com/office/powerpoint/2010/main" val="177374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ChapterNumber" hidden="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5890" name="ChapterTitle" hidden="1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5891" name="ChapterSubTitle" hidden="1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5892" name="SectionNumber" hidden="1"/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5893" name="SectionTitle" hidden="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5894" name="ObjectiveNumber" hidden="1"/>
          <p:cNvSpPr>
            <a:spLocks noGrp="1"/>
          </p:cNvSpPr>
          <p:nvPr>
            <p:ph type="body" sz="quarter" idx="15"/>
          </p:nvPr>
        </p:nvSpPr>
        <p:spPr bwMode="auto">
          <a:xfrm>
            <a:off x="41275" y="1468438"/>
            <a:ext cx="914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5895" name="Objective" hidden="1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5896" name="ItemNumber"/>
          <p:cNvSpPr>
            <a:spLocks noGrp="1"/>
          </p:cNvSpPr>
          <p:nvPr>
            <p:ph type="body" sz="quarter" idx="17"/>
          </p:nvPr>
        </p:nvSpPr>
        <p:spPr bwMode="auto">
          <a:xfrm>
            <a:off x="1905000" y="185738"/>
            <a:ext cx="7620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2</a:t>
            </a:r>
          </a:p>
        </p:txBody>
      </p:sp>
      <p:sp>
        <p:nvSpPr>
          <p:cNvPr id="165897" name="ItemTitle"/>
          <p:cNvSpPr>
            <a:spLocks noGrp="1"/>
          </p:cNvSpPr>
          <p:nvPr>
            <p:ph type="body" sz="quarter" idx="18"/>
          </p:nvPr>
        </p:nvSpPr>
        <p:spPr bwMode="auto">
          <a:xfrm>
            <a:off x="2895600" y="185738"/>
            <a:ext cx="5715000" cy="5302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550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Solving a Linear Equation Involving</a:t>
            </a:r>
          </a:p>
          <a:p>
            <a:pPr eaLnBrk="1" hangingPunct="1"/>
            <a:r>
              <a:rPr lang="en-US">
                <a:latin typeface="Calibri" charset="0"/>
              </a:rPr>
              <a:t>Consecutive Integers</a:t>
            </a:r>
          </a:p>
        </p:txBody>
      </p:sp>
      <p:sp>
        <p:nvSpPr>
          <p:cNvPr id="165898" name="CONS" hidden="1"/>
          <p:cNvSpPr>
            <a:spLocks noGrp="1"/>
          </p:cNvSpPr>
          <p:nvPr>
            <p:ph type="body" sz="quarter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5899" name="SlideNumber"/>
          <p:cNvSpPr>
            <a:spLocks noGrp="1"/>
          </p:cNvSpPr>
          <p:nvPr>
            <p:ph type="body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Slide </a:t>
            </a:r>
            <a:fld id="{62408E88-AA49-E547-AAA7-1E60C82A40D9}" type="slidenum">
              <a:rPr lang="en-US">
                <a:latin typeface="Calibri" charset="0"/>
              </a:rPr>
              <a:pPr eaLnBrk="1" hangingPunct="1"/>
              <a:t>4</a:t>
            </a:fld>
            <a:endParaRPr lang="en-US">
              <a:latin typeface="Calibri" charset="0"/>
            </a:endParaRPr>
          </a:p>
        </p:txBody>
      </p:sp>
      <p:sp>
        <p:nvSpPr>
          <p:cNvPr id="165900" name="Copyright"/>
          <p:cNvSpPr>
            <a:spLocks noGrp="1"/>
          </p:cNvSpPr>
          <p:nvPr>
            <p:ph type="body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Copyright (c) The McGraw-Hill Companies, Inc. Permission required for reproduction or display.</a:t>
            </a:r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381000" y="1600200"/>
            <a:ext cx="8305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Calibri" charset="0"/>
              </a:rPr>
              <a:t>The sum of two consecutive odd integers is 172. Find the integers.</a:t>
            </a:r>
          </a:p>
        </p:txBody>
      </p:sp>
    </p:spTree>
    <p:extLst>
      <p:ext uri="{BB962C8B-B14F-4D97-AF65-F5344CB8AC3E}">
        <p14:creationId xmlns:p14="http://schemas.microsoft.com/office/powerpoint/2010/main" val="268851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ChapterNumber" hidden="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9986" name="ChapterTitle" hidden="1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9987" name="ChapterSubTitle" hidden="1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9988" name="SectionNumber"/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1.5</a:t>
            </a:r>
          </a:p>
        </p:txBody>
      </p:sp>
      <p:sp>
        <p:nvSpPr>
          <p:cNvPr id="169989" name="SectionTitle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Applications of Linear Equations in One Variable</a:t>
            </a:r>
          </a:p>
        </p:txBody>
      </p:sp>
      <p:sp>
        <p:nvSpPr>
          <p:cNvPr id="169990" name="ObjectiveNumber"/>
          <p:cNvSpPr>
            <a:spLocks noGrp="1"/>
          </p:cNvSpPr>
          <p:nvPr>
            <p:ph type="body" sz="quarter" idx="15"/>
          </p:nvPr>
        </p:nvSpPr>
        <p:spPr bwMode="auto">
          <a:xfrm>
            <a:off x="41275" y="1905000"/>
            <a:ext cx="914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3.</a:t>
            </a:r>
          </a:p>
        </p:txBody>
      </p:sp>
      <p:sp>
        <p:nvSpPr>
          <p:cNvPr id="169991" name="Objective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Applications Involving Percents and Rates</a:t>
            </a:r>
          </a:p>
        </p:txBody>
      </p:sp>
      <p:sp>
        <p:nvSpPr>
          <p:cNvPr id="169992" name="ItemNumber" hidden="1"/>
          <p:cNvSpPr>
            <a:spLocks noGrp="1"/>
          </p:cNvSpPr>
          <p:nvPr>
            <p:ph type="body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9993" name="ItemTitle" hidden="1"/>
          <p:cNvSpPr>
            <a:spLocks noGrp="1"/>
          </p:cNvSpPr>
          <p:nvPr>
            <p:ph type="body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9994" name="CONS" hidden="1"/>
          <p:cNvSpPr>
            <a:spLocks noGrp="1"/>
          </p:cNvSpPr>
          <p:nvPr>
            <p:ph type="body" sz="quarter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9995" name="SlideNumber"/>
          <p:cNvSpPr>
            <a:spLocks noGrp="1"/>
          </p:cNvSpPr>
          <p:nvPr>
            <p:ph type="body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Slide </a:t>
            </a:r>
            <a:fld id="{90DCFAE5-7AF8-5148-B8E8-4880919BE151}" type="slidenum">
              <a:rPr lang="en-US">
                <a:latin typeface="Calibri" charset="0"/>
              </a:rPr>
              <a:pPr eaLnBrk="1" hangingPunct="1"/>
              <a:t>5</a:t>
            </a:fld>
            <a:endParaRPr lang="en-US">
              <a:latin typeface="Calibri" charset="0"/>
            </a:endParaRPr>
          </a:p>
        </p:txBody>
      </p:sp>
      <p:sp>
        <p:nvSpPr>
          <p:cNvPr id="169996" name="Copyright"/>
          <p:cNvSpPr>
            <a:spLocks noGrp="1"/>
          </p:cNvSpPr>
          <p:nvPr>
            <p:ph type="body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Copyright (c) The McGraw-Hill Companies, Inc. Permission required for reproduction or display.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" y="2590800"/>
            <a:ext cx="89916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ea typeface="+mn-ea"/>
              </a:rPr>
              <a:t>The following models are used to compute sales tax, commission, and simple interest. In each case the value is found by multiplying the base by the percentage.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ea typeface="+mn-ea"/>
              </a:rPr>
              <a:t>Sales tax </a:t>
            </a:r>
            <a:r>
              <a:rPr lang="en-US" sz="2800" dirty="0">
                <a:latin typeface="+mn-lt"/>
                <a:ea typeface="+mn-ea"/>
              </a:rPr>
              <a:t>=</a:t>
            </a:r>
            <a:r>
              <a:rPr lang="en-US" sz="2800" b="1" dirty="0">
                <a:latin typeface="+mn-lt"/>
                <a:ea typeface="+mn-ea"/>
              </a:rPr>
              <a:t> </a:t>
            </a:r>
            <a:r>
              <a:rPr lang="en-US" sz="2800" dirty="0">
                <a:latin typeface="+mn-lt"/>
                <a:ea typeface="+mn-ea"/>
              </a:rPr>
              <a:t>(cost of merchandise)(tax rate)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ea typeface="+mn-ea"/>
              </a:rPr>
              <a:t>Commission </a:t>
            </a:r>
            <a:r>
              <a:rPr lang="en-US" sz="2800" dirty="0">
                <a:latin typeface="+mn-lt"/>
                <a:ea typeface="+mn-ea"/>
              </a:rPr>
              <a:t>=</a:t>
            </a:r>
            <a:r>
              <a:rPr lang="en-US" sz="2800" b="1" dirty="0">
                <a:latin typeface="+mn-lt"/>
                <a:ea typeface="+mn-ea"/>
              </a:rPr>
              <a:t> </a:t>
            </a:r>
            <a:r>
              <a:rPr lang="en-US" sz="2800" dirty="0">
                <a:latin typeface="+mn-lt"/>
                <a:ea typeface="+mn-ea"/>
              </a:rPr>
              <a:t>(dollars in sales)(commission rate)</a:t>
            </a:r>
          </a:p>
          <a:p>
            <a:pPr marL="2565400" indent="-2565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ea typeface="+mn-ea"/>
              </a:rPr>
              <a:t>Simple interest </a:t>
            </a:r>
            <a:r>
              <a:rPr lang="en-US" sz="2800" dirty="0">
                <a:latin typeface="+mn-lt"/>
                <a:ea typeface="+mn-ea"/>
              </a:rPr>
              <a:t>=</a:t>
            </a:r>
            <a:r>
              <a:rPr lang="en-US" sz="2800" b="1" dirty="0">
                <a:latin typeface="+mn-lt"/>
                <a:ea typeface="+mn-ea"/>
              </a:rPr>
              <a:t> </a:t>
            </a:r>
            <a:r>
              <a:rPr lang="en-US" sz="2800" dirty="0">
                <a:latin typeface="+mn-lt"/>
                <a:ea typeface="+mn-ea"/>
              </a:rPr>
              <a:t>(principal)(annual interest rate)(time in years)</a:t>
            </a:r>
          </a:p>
          <a:p>
            <a:pPr marL="2565400" indent="-2565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latin typeface="+mn-lt"/>
                <a:ea typeface="+mn-ea"/>
              </a:rPr>
              <a:t>                          I</a:t>
            </a:r>
            <a:r>
              <a:rPr lang="en-US" sz="2800" dirty="0">
                <a:latin typeface="+mn-lt"/>
                <a:ea typeface="+mn-ea"/>
              </a:rPr>
              <a:t> = </a:t>
            </a:r>
            <a:r>
              <a:rPr lang="en-US" sz="2800" i="1" dirty="0" err="1">
                <a:latin typeface="+mn-lt"/>
                <a:ea typeface="+mn-ea"/>
              </a:rPr>
              <a:t>Prt</a:t>
            </a:r>
            <a:endParaRPr lang="en-US" sz="2800" i="1" dirty="0">
              <a:latin typeface="+mn-lt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0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ChapterNumber" hidden="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1010" name="ChapterTitle" hidden="1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1011" name="ChapterSubTitle" hidden="1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1012" name="SectionNumber" hidden="1"/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1013" name="SectionTitle" hidden="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1014" name="ObjectiveNumber" hidden="1"/>
          <p:cNvSpPr>
            <a:spLocks noGrp="1"/>
          </p:cNvSpPr>
          <p:nvPr>
            <p:ph type="body" sz="quarter" idx="15"/>
          </p:nvPr>
        </p:nvSpPr>
        <p:spPr bwMode="auto">
          <a:xfrm>
            <a:off x="41275" y="1468438"/>
            <a:ext cx="914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1015" name="Objective" hidden="1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1016" name="ItemNumber"/>
          <p:cNvSpPr>
            <a:spLocks noGrp="1"/>
          </p:cNvSpPr>
          <p:nvPr>
            <p:ph type="body" sz="quarter" idx="17"/>
          </p:nvPr>
        </p:nvSpPr>
        <p:spPr bwMode="auto">
          <a:xfrm>
            <a:off x="1905000" y="185738"/>
            <a:ext cx="7620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3</a:t>
            </a:r>
          </a:p>
        </p:txBody>
      </p:sp>
      <p:sp>
        <p:nvSpPr>
          <p:cNvPr id="171017" name="ItemTitle"/>
          <p:cNvSpPr>
            <a:spLocks noGrp="1"/>
          </p:cNvSpPr>
          <p:nvPr>
            <p:ph type="body" sz="quarter" idx="18"/>
          </p:nvPr>
        </p:nvSpPr>
        <p:spPr bwMode="auto">
          <a:xfrm>
            <a:off x="2895600" y="185738"/>
            <a:ext cx="5715000" cy="5302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Solving a Percent Application</a:t>
            </a:r>
          </a:p>
        </p:txBody>
      </p:sp>
      <p:sp>
        <p:nvSpPr>
          <p:cNvPr id="171018" name="CONS" hidden="1"/>
          <p:cNvSpPr>
            <a:spLocks noGrp="1"/>
          </p:cNvSpPr>
          <p:nvPr>
            <p:ph type="body" sz="quarter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1019" name="SlideNumber"/>
          <p:cNvSpPr>
            <a:spLocks noGrp="1"/>
          </p:cNvSpPr>
          <p:nvPr>
            <p:ph type="body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Slide </a:t>
            </a:r>
            <a:fld id="{D52EFC54-F925-8B43-B02A-7BA538A7244A}" type="slidenum">
              <a:rPr lang="en-US">
                <a:latin typeface="Calibri" charset="0"/>
              </a:rPr>
              <a:pPr eaLnBrk="1" hangingPunct="1"/>
              <a:t>6</a:t>
            </a:fld>
            <a:endParaRPr lang="en-US">
              <a:latin typeface="Calibri" charset="0"/>
            </a:endParaRPr>
          </a:p>
        </p:txBody>
      </p:sp>
      <p:sp>
        <p:nvSpPr>
          <p:cNvPr id="171020" name="Copyright"/>
          <p:cNvSpPr>
            <a:spLocks noGrp="1"/>
          </p:cNvSpPr>
          <p:nvPr>
            <p:ph type="body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Copyright (c) The McGraw-Hill Companies, Inc. Permission required for reproduction or display.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381000" y="1143000"/>
            <a:ext cx="8305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Calibri" charset="0"/>
              </a:rPr>
              <a:t>A woman invests $5000 in an account that earns      % simple interest. If the money is invested for 3 years (yr), how much money is in the account at the end of the 3-yr period?</a:t>
            </a:r>
          </a:p>
        </p:txBody>
      </p:sp>
      <p:pic>
        <p:nvPicPr>
          <p:cNvPr id="1710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1169988"/>
            <a:ext cx="3429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69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ChapterNumber" hidden="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082" name="ChapterTitle" hidden="1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083" name="ChapterSubTitle" hidden="1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084" name="SectionNumber" hidden="1"/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085" name="SectionTitle" hidden="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086" name="ObjectiveNumber" hidden="1"/>
          <p:cNvSpPr>
            <a:spLocks noGrp="1"/>
          </p:cNvSpPr>
          <p:nvPr>
            <p:ph type="body" sz="quarter" idx="15"/>
          </p:nvPr>
        </p:nvSpPr>
        <p:spPr bwMode="auto">
          <a:xfrm>
            <a:off x="41275" y="1468438"/>
            <a:ext cx="914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087" name="Objective" hidden="1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088" name="ItemNumber"/>
          <p:cNvSpPr>
            <a:spLocks noGrp="1"/>
          </p:cNvSpPr>
          <p:nvPr>
            <p:ph type="body" sz="quarter" idx="17"/>
          </p:nvPr>
        </p:nvSpPr>
        <p:spPr bwMode="auto">
          <a:xfrm>
            <a:off x="1905000" y="185738"/>
            <a:ext cx="7620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4</a:t>
            </a:r>
          </a:p>
        </p:txBody>
      </p:sp>
      <p:sp>
        <p:nvSpPr>
          <p:cNvPr id="174089" name="ItemTitle"/>
          <p:cNvSpPr>
            <a:spLocks noGrp="1"/>
          </p:cNvSpPr>
          <p:nvPr>
            <p:ph type="body" sz="quarter" idx="18"/>
          </p:nvPr>
        </p:nvSpPr>
        <p:spPr bwMode="auto">
          <a:xfrm>
            <a:off x="2895600" y="185738"/>
            <a:ext cx="5715000" cy="5302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/>
          </a:bodyPr>
          <a:lstStyle/>
          <a:p>
            <a:pPr eaLnBrk="1" hangingPunct="1"/>
            <a:r>
              <a:rPr lang="en-US">
                <a:latin typeface="Calibri" charset="0"/>
              </a:rPr>
              <a:t>Solving a Percent Increase Application</a:t>
            </a:r>
          </a:p>
        </p:txBody>
      </p:sp>
      <p:sp>
        <p:nvSpPr>
          <p:cNvPr id="174090" name="CONS" hidden="1"/>
          <p:cNvSpPr>
            <a:spLocks noGrp="1"/>
          </p:cNvSpPr>
          <p:nvPr>
            <p:ph type="body" sz="quarter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091" name="SlideNumber"/>
          <p:cNvSpPr>
            <a:spLocks noGrp="1"/>
          </p:cNvSpPr>
          <p:nvPr>
            <p:ph type="body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/>
            <a:r>
              <a:rPr lang="en-US">
                <a:latin typeface="Calibri" charset="0"/>
              </a:rPr>
              <a:t>Slide </a:t>
            </a:r>
            <a:fld id="{EA1B8C58-D302-4C41-8B72-852C2FC68CDC}" type="slidenum">
              <a:rPr lang="en-US">
                <a:latin typeface="Calibri" charset="0"/>
              </a:rPr>
              <a:pPr eaLnBrk="1" hangingPunct="1"/>
              <a:t>7</a:t>
            </a:fld>
            <a:endParaRPr lang="en-US">
              <a:latin typeface="Calibri" charset="0"/>
            </a:endParaRPr>
          </a:p>
        </p:txBody>
      </p:sp>
      <p:sp>
        <p:nvSpPr>
          <p:cNvPr id="174092" name="Copyright"/>
          <p:cNvSpPr>
            <a:spLocks noGrp="1"/>
          </p:cNvSpPr>
          <p:nvPr>
            <p:ph type="body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Copyright (c) The McGraw-Hill Companies, Inc. Permission required for reproduction or display.</a:t>
            </a: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381000" y="1371600"/>
            <a:ext cx="8305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Calibri" charset="0"/>
              </a:rPr>
              <a:t>A college bookstore uses a standard markup of 40% on all books purchased wholesale from the publisher. If the bookstore sells a calculus book for $119.00, what was the original wholesale cost?</a:t>
            </a:r>
          </a:p>
        </p:txBody>
      </p:sp>
    </p:spTree>
    <p:extLst>
      <p:ext uri="{BB962C8B-B14F-4D97-AF65-F5344CB8AC3E}">
        <p14:creationId xmlns:p14="http://schemas.microsoft.com/office/powerpoint/2010/main" val="479664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PSOBJECTIVETITLE" val="Introduction to Problem Solving"/>
  <p:tag name="AMPSOBJECTIVENUMBER" val="1."/>
  <p:tag name="AMPSSECTIONNUMBER" val="1.5"/>
  <p:tag name="AMPSSECTIONTITLE" val="Applications of Linear Equations in One Variab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PSOBJECTIVETITLE" val="Introduction to Problem Solving"/>
  <p:tag name="AMPSOBJECTIVENUMBER" val="1."/>
  <p:tag name="AMPSSECTIONNUMBER" val="1.5"/>
  <p:tag name="AMPSSECTIONTITLE" val="Applications of Linear Equations in One Variab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PSOBJECTIVETITLE" val="Applications Involving Percents and Rates"/>
  <p:tag name="AMPSOBJECTIVENUMBER" val="3."/>
  <p:tag name="AMPSSECTIONNUMBER" val="1.5"/>
  <p:tag name="AMPSSECTIONTITLE" val="Applications of Linear Equations in One Variabl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410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Curia</dc:creator>
  <cp:lastModifiedBy>Bethany Curia</cp:lastModifiedBy>
  <cp:revision>1</cp:revision>
  <dcterms:created xsi:type="dcterms:W3CDTF">2012-10-29T14:24:34Z</dcterms:created>
  <dcterms:modified xsi:type="dcterms:W3CDTF">2012-10-29T14:25:57Z</dcterms:modified>
</cp:coreProperties>
</file>